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739" r:id="rId2"/>
    <p:sldId id="926" r:id="rId3"/>
    <p:sldId id="927" r:id="rId4"/>
    <p:sldId id="734" r:id="rId5"/>
  </p:sldIdLst>
  <p:sldSz cx="9144000" cy="5143500" type="screen16x9"/>
  <p:notesSz cx="6858000" cy="9144000"/>
  <p:defaultTextStyle>
    <a:defPPr>
      <a:defRPr lang="es-ES"/>
    </a:defPPr>
    <a:lvl1pPr marL="0" algn="l" defTabSz="91383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6902" algn="l" defTabSz="91383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3838" algn="l" defTabSz="91383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0750" algn="l" defTabSz="91383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7674" algn="l" defTabSz="91383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4575" algn="l" defTabSz="91383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1477" algn="l" defTabSz="91383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8400" algn="l" defTabSz="91383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5313" algn="l" defTabSz="91383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C3FC5"/>
    <a:srgbClr val="934BC9"/>
    <a:srgbClr val="E63B2E"/>
    <a:srgbClr val="FE4A02"/>
    <a:srgbClr val="F92F07"/>
    <a:srgbClr val="13AFFD"/>
    <a:srgbClr val="029EEC"/>
    <a:srgbClr val="F02D06"/>
    <a:srgbClr val="CC0099"/>
    <a:srgbClr val="3D87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52" autoAdjust="0"/>
    <p:restoredTop sz="89481" autoAdjust="0"/>
  </p:normalViewPr>
  <p:slideViewPr>
    <p:cSldViewPr showGuides="1">
      <p:cViewPr varScale="1">
        <p:scale>
          <a:sx n="100" d="100"/>
          <a:sy n="100" d="100"/>
        </p:scale>
        <p:origin x="1068" y="8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70" d="100"/>
          <a:sy n="70" d="100"/>
        </p:scale>
        <p:origin x="-3294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9977AE-E138-4BAE-8DF1-B637A94AE5B7}" type="datetimeFigureOut">
              <a:rPr lang="es-ES" smtClean="0"/>
              <a:t>09/05/2019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3B3CCC-A7C4-4B4A-8A0D-6B552D80B54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71692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EA91AA-0025-4952-9471-21354776AB2E}" type="datetimeFigureOut">
              <a:rPr lang="es-ES" smtClean="0"/>
              <a:t>09/05/2019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640D79-DB7B-40C7-A796-6408A58FE4D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111731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383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6902" algn="l" defTabSz="91383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3838" algn="l" defTabSz="91383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0750" algn="l" defTabSz="91383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7674" algn="l" defTabSz="91383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4575" algn="l" defTabSz="91383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1477" algn="l" defTabSz="91383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8400" algn="l" defTabSz="91383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5313" algn="l" defTabSz="91383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640D79-DB7B-40C7-A796-6408A58FE4DB}" type="slidenum">
              <a:rPr lang="es-ES" smtClean="0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705749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640D79-DB7B-40C7-A796-6408A58FE4DB}" type="slidenum">
              <a:rPr lang="es-ES" smtClean="0"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602405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640D79-DB7B-40C7-A796-6408A58FE4DB}" type="slidenum">
              <a:rPr lang="es-ES" smtClean="0"/>
              <a:t>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705749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643587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09D2E47D-A903-4DB8-909D-BC89AC8157A0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025E362-6A9E-4BB7-8360-EFE695B1667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" y="4840002"/>
            <a:ext cx="670401" cy="3034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16 Rectángulo">
            <a:extLst>
              <a:ext uri="{FF2B5EF4-FFF2-40B4-BE49-F238E27FC236}">
                <a16:creationId xmlns:a16="http://schemas.microsoft.com/office/drawing/2014/main" id="{158F228B-3C17-4C7F-B36A-931B5991A5C6}"/>
              </a:ext>
            </a:extLst>
          </p:cNvPr>
          <p:cNvSpPr/>
          <p:nvPr userDrawn="1"/>
        </p:nvSpPr>
        <p:spPr>
          <a:xfrm>
            <a:off x="377828" y="-50238"/>
            <a:ext cx="1745899" cy="816852"/>
          </a:xfrm>
          <a:prstGeom prst="rect">
            <a:avLst/>
          </a:prstGeom>
          <a:solidFill>
            <a:schemeClr val="bg1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object 10">
            <a:extLst>
              <a:ext uri="{FF2B5EF4-FFF2-40B4-BE49-F238E27FC236}">
                <a16:creationId xmlns:a16="http://schemas.microsoft.com/office/drawing/2014/main" id="{7010BBB1-F861-4C47-8E70-842E9E093CA8}"/>
              </a:ext>
            </a:extLst>
          </p:cNvPr>
          <p:cNvSpPr txBox="1"/>
          <p:nvPr userDrawn="1"/>
        </p:nvSpPr>
        <p:spPr>
          <a:xfrm>
            <a:off x="377828" y="20062"/>
            <a:ext cx="1745899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/>
            <a:r>
              <a:rPr lang="es-ES" sz="2400" b="1" dirty="0">
                <a:solidFill>
                  <a:srgbClr val="3D878F"/>
                </a:solidFill>
                <a:latin typeface="ATRESMEDIA Gotham Medium" pitchFamily="2" charset="0"/>
                <a:ea typeface="Verdana" pitchFamily="34" charset="0"/>
                <a:cs typeface="Verdana" pitchFamily="34" charset="0"/>
              </a:rPr>
              <a:t>TV &amp;</a:t>
            </a:r>
          </a:p>
          <a:p>
            <a:pPr algn="ctr"/>
            <a:r>
              <a:rPr lang="es-ES" sz="2400" b="1" dirty="0">
                <a:solidFill>
                  <a:srgbClr val="3D878F"/>
                </a:solidFill>
                <a:latin typeface="ATRESMEDIA Gotham Medium" pitchFamily="2" charset="0"/>
                <a:ea typeface="Verdana" pitchFamily="34" charset="0"/>
                <a:cs typeface="Verdana" pitchFamily="34" charset="0"/>
              </a:rPr>
              <a:t>ONLINE</a:t>
            </a:r>
          </a:p>
        </p:txBody>
      </p:sp>
    </p:spTree>
    <p:extLst>
      <p:ext uri="{BB962C8B-B14F-4D97-AF65-F5344CB8AC3E}">
        <p14:creationId xmlns:p14="http://schemas.microsoft.com/office/powerpoint/2010/main" val="13879468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55616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18" r:id="rId1"/>
    <p:sldLayoutId id="2147484019" r:id="rId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913838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677" indent="-342677" algn="l" defTabSz="913838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499" indent="-285575" algn="l" defTabSz="913838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288" indent="-228450" algn="l" defTabSz="913838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200" indent="-228450" algn="l" defTabSz="913838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124" indent="-228450" algn="l" defTabSz="913838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025" indent="-228450" algn="l" defTabSz="913838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9950" indent="-228450" algn="l" defTabSz="913838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6863" indent="-228450" algn="l" defTabSz="913838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3775" indent="-228450" algn="l" defTabSz="913838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383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902" algn="l" defTabSz="91383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838" algn="l" defTabSz="91383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750" algn="l" defTabSz="91383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674" algn="l" defTabSz="91383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575" algn="l" defTabSz="91383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477" algn="l" defTabSz="91383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8400" algn="l" defTabSz="91383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5313" algn="l" defTabSz="91383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11 Rectángulo">
            <a:extLst>
              <a:ext uri="{FF2B5EF4-FFF2-40B4-BE49-F238E27FC236}">
                <a16:creationId xmlns:a16="http://schemas.microsoft.com/office/drawing/2014/main" id="{0E812AE5-8BE4-4908-ABF7-704C86774AB5}"/>
              </a:ext>
            </a:extLst>
          </p:cNvPr>
          <p:cNvSpPr/>
          <p:nvPr/>
        </p:nvSpPr>
        <p:spPr>
          <a:xfrm>
            <a:off x="2555777" y="0"/>
            <a:ext cx="6588223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7 CuadroTexto"/>
          <p:cNvSpPr txBox="1"/>
          <p:nvPr/>
        </p:nvSpPr>
        <p:spPr>
          <a:xfrm>
            <a:off x="251520" y="4979373"/>
            <a:ext cx="8856984" cy="184660"/>
          </a:xfrm>
          <a:prstGeom prst="rect">
            <a:avLst/>
          </a:prstGeom>
          <a:noFill/>
        </p:spPr>
        <p:txBody>
          <a:bodyPr wrap="square" lIns="91390" tIns="45695" rIns="91390" bIns="45695" rtlCol="0">
            <a:spAutoFit/>
          </a:bodyPr>
          <a:lstStyle/>
          <a:p>
            <a:pPr algn="r"/>
            <a:r>
              <a:rPr lang="en-US" sz="600" b="1" dirty="0">
                <a:latin typeface="Century Gothic" panose="020B0502020202020204" pitchFamily="34" charset="0"/>
              </a:rPr>
              <a:t>Fuente:  Kantar </a:t>
            </a:r>
            <a:r>
              <a:rPr lang="en-US" sz="600" b="1" dirty="0" err="1">
                <a:latin typeface="Century Gothic" panose="020B0502020202020204" pitchFamily="34" charset="0"/>
              </a:rPr>
              <a:t>WorldPanel</a:t>
            </a:r>
            <a:r>
              <a:rPr lang="en-US" sz="600" b="1" dirty="0">
                <a:latin typeface="Century Gothic" panose="020B0502020202020204" pitchFamily="34" charset="0"/>
              </a:rPr>
              <a:t> CMM Global Database. </a:t>
            </a:r>
            <a:r>
              <a:rPr lang="en-US" sz="600" b="1" dirty="0" err="1">
                <a:latin typeface="Century Gothic" panose="020B0502020202020204" pitchFamily="34" charset="0"/>
              </a:rPr>
              <a:t>España</a:t>
            </a:r>
            <a:endParaRPr lang="en-US" sz="600" b="1" dirty="0">
              <a:latin typeface="Century Gothic" panose="020B0502020202020204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94" r="944"/>
          <a:stretch/>
        </p:blipFill>
        <p:spPr bwMode="auto">
          <a:xfrm>
            <a:off x="3371556" y="1264344"/>
            <a:ext cx="5736948" cy="27475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12 CuadroTexto"/>
          <p:cNvSpPr txBox="1"/>
          <p:nvPr/>
        </p:nvSpPr>
        <p:spPr>
          <a:xfrm>
            <a:off x="3299548" y="413251"/>
            <a:ext cx="5844452" cy="430837"/>
          </a:xfrm>
          <a:prstGeom prst="rect">
            <a:avLst/>
          </a:prstGeom>
          <a:noFill/>
          <a:ln>
            <a:noFill/>
          </a:ln>
        </p:spPr>
        <p:txBody>
          <a:bodyPr wrap="square" lIns="91390" tIns="45695" rIns="91390" bIns="45695" rtlCol="0">
            <a:spAutoFit/>
          </a:bodyPr>
          <a:lstStyle/>
          <a:p>
            <a:pPr algn="ctr"/>
            <a:r>
              <a:rPr lang="es-ES" sz="1100" dirty="0">
                <a:latin typeface="ATRESMEDIA Gotham Medium" pitchFamily="2" charset="0"/>
                <a:ea typeface="Verdana" pitchFamily="34" charset="0"/>
                <a:cs typeface="Verdana" pitchFamily="34" charset="0"/>
              </a:rPr>
              <a:t>LA ESTRATEGIA VENCEDORA ES UTILIZAR AMBOS MEDIOS CONJUNTAMENTE PARA MAXIMIZAR LA COBERTURA Y POR TANTO EL ROI</a:t>
            </a:r>
          </a:p>
        </p:txBody>
      </p:sp>
      <p:sp>
        <p:nvSpPr>
          <p:cNvPr id="9" name="object 10">
            <a:extLst>
              <a:ext uri="{FF2B5EF4-FFF2-40B4-BE49-F238E27FC236}">
                <a16:creationId xmlns:a16="http://schemas.microsoft.com/office/drawing/2014/main" id="{2570F089-4291-4D1C-B3D0-04544F5A7262}"/>
              </a:ext>
            </a:extLst>
          </p:cNvPr>
          <p:cNvSpPr txBox="1"/>
          <p:nvPr/>
        </p:nvSpPr>
        <p:spPr>
          <a:xfrm>
            <a:off x="179512" y="1131590"/>
            <a:ext cx="2232248" cy="87459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r>
              <a:rPr lang="es-ES" sz="1400" dirty="0">
                <a:solidFill>
                  <a:schemeClr val="bg1"/>
                </a:solidFill>
                <a:latin typeface="ATRESMEDIA Gotham Bold" pitchFamily="2" charset="0"/>
                <a:ea typeface="Verdana" pitchFamily="34" charset="0"/>
                <a:cs typeface="Verdana" pitchFamily="34" charset="0"/>
              </a:rPr>
              <a:t>LA COMBINACIÓN DE ONLINE Y OFFLINE ES EL PLAN MÁS EFICIENTE.</a:t>
            </a:r>
          </a:p>
        </p:txBody>
      </p:sp>
    </p:spTree>
    <p:extLst>
      <p:ext uri="{BB962C8B-B14F-4D97-AF65-F5344CB8AC3E}">
        <p14:creationId xmlns:p14="http://schemas.microsoft.com/office/powerpoint/2010/main" val="2605089759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bject 2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</a:endParaRPr>
          </a:p>
        </p:txBody>
      </p:sp>
      <p:sp>
        <p:nvSpPr>
          <p:cNvPr id="12" name="11 Rectángulo"/>
          <p:cNvSpPr/>
          <p:nvPr/>
        </p:nvSpPr>
        <p:spPr>
          <a:xfrm>
            <a:off x="2555777" y="0"/>
            <a:ext cx="6588223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object 10"/>
          <p:cNvSpPr txBox="1"/>
          <p:nvPr/>
        </p:nvSpPr>
        <p:spPr>
          <a:xfrm>
            <a:off x="107504" y="1131590"/>
            <a:ext cx="2375266" cy="30290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r>
              <a:rPr lang="es-ES" sz="1400" dirty="0">
                <a:solidFill>
                  <a:schemeClr val="bg1"/>
                </a:solidFill>
                <a:latin typeface="ATRESMEDIA Gotham Bold" pitchFamily="2" charset="0"/>
                <a:ea typeface="Verdana" pitchFamily="34" charset="0"/>
                <a:cs typeface="Verdana" pitchFamily="34" charset="0"/>
              </a:rPr>
              <a:t>LAS CAMPAÑAS MÁS EFICACES SON MULTICANAL Y MANTIENEN LA TV COMO MEDIO PRINCIPAL.</a:t>
            </a:r>
          </a:p>
          <a:p>
            <a:endParaRPr lang="es-ES" sz="1400" dirty="0">
              <a:solidFill>
                <a:schemeClr val="bg1"/>
              </a:solidFill>
              <a:latin typeface="ATRESMEDIA Gotham Bold" pitchFamily="2" charset="0"/>
              <a:ea typeface="Verdana" pitchFamily="34" charset="0"/>
              <a:cs typeface="Verdana" pitchFamily="34" charset="0"/>
            </a:endParaRPr>
          </a:p>
          <a:p>
            <a:r>
              <a:rPr lang="es-ES" sz="1400" dirty="0">
                <a:solidFill>
                  <a:schemeClr val="bg1"/>
                </a:solidFill>
                <a:latin typeface="ATRESMEDIA Gotham Bold" pitchFamily="2" charset="0"/>
                <a:ea typeface="Verdana" pitchFamily="34" charset="0"/>
                <a:cs typeface="Verdana" pitchFamily="34" charset="0"/>
              </a:rPr>
              <a:t>INTERNET (VÍDEO ONLINE) AL CONTRARIO DE HABER “MATADO” A LOS CANALES TRADICIONALES, PARECE HABER INCREMENTADO SU EFICACIA.</a:t>
            </a:r>
            <a:endParaRPr lang="en-US" sz="1400" dirty="0">
              <a:solidFill>
                <a:schemeClr val="bg1"/>
              </a:solidFill>
              <a:latin typeface="ATRESMEDIA Gotham Bold" pitchFamily="2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251520" y="4979373"/>
            <a:ext cx="8856984" cy="184660"/>
          </a:xfrm>
          <a:prstGeom prst="rect">
            <a:avLst/>
          </a:prstGeom>
          <a:noFill/>
        </p:spPr>
        <p:txBody>
          <a:bodyPr wrap="square" lIns="91390" tIns="45695" rIns="91390" bIns="45695" rtlCol="0">
            <a:spAutoFit/>
          </a:bodyPr>
          <a:lstStyle/>
          <a:p>
            <a:pPr algn="r"/>
            <a:r>
              <a:rPr lang="en-US" sz="600" b="1" dirty="0">
                <a:latin typeface="ATRESMEDIA Gotham Bold" pitchFamily="2" charset="0"/>
              </a:rPr>
              <a:t>Fuente: AEA&amp;SCOPEN: </a:t>
            </a:r>
            <a:r>
              <a:rPr lang="es-ES" sz="600" b="1" dirty="0">
                <a:latin typeface="ATRESMEDIA Gotham Bold" pitchFamily="2" charset="0"/>
              </a:rPr>
              <a:t>Las Claves de la Comunicación Eficaz. Qué podemos aprender de las campañas ganadoras en los Premios Eficacia durante más de 10 años</a:t>
            </a:r>
            <a:endParaRPr lang="en-US" sz="600" b="1" dirty="0">
              <a:latin typeface="ATRESMEDIA Gotham Bold" pitchFamily="2" charset="0"/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" y="4840002"/>
            <a:ext cx="670401" cy="3034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ángulo 3">
            <a:extLst>
              <a:ext uri="{FF2B5EF4-FFF2-40B4-BE49-F238E27FC236}">
                <a16:creationId xmlns:a16="http://schemas.microsoft.com/office/drawing/2014/main" id="{BCFCF84E-F2BA-47E5-9ACB-E063DFB0FC0A}"/>
              </a:ext>
            </a:extLst>
          </p:cNvPr>
          <p:cNvSpPr/>
          <p:nvPr/>
        </p:nvSpPr>
        <p:spPr>
          <a:xfrm>
            <a:off x="2895108" y="570622"/>
            <a:ext cx="307158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es-ES" sz="1100" dirty="0">
                <a:latin typeface="ATRESMEDIA Gotham Medium" pitchFamily="2" charset="0"/>
                <a:ea typeface="Verdana" pitchFamily="34" charset="0"/>
                <a:cs typeface="Verdana" pitchFamily="34" charset="0"/>
              </a:rPr>
              <a:t>LAS </a:t>
            </a:r>
            <a:r>
              <a:rPr lang="es-ES" sz="1100" b="1" dirty="0">
                <a:solidFill>
                  <a:srgbClr val="3D878F"/>
                </a:solidFill>
                <a:latin typeface="ATRESMEDIA Gotham Medium" pitchFamily="2" charset="0"/>
                <a:ea typeface="Verdana" pitchFamily="34" charset="0"/>
                <a:cs typeface="Verdana" pitchFamily="34" charset="0"/>
              </a:rPr>
              <a:t>CAMPAÑAS EFICACES </a:t>
            </a:r>
            <a:r>
              <a:rPr lang="es-ES" sz="1100" dirty="0">
                <a:latin typeface="ATRESMEDIA Gotham Medium" pitchFamily="2" charset="0"/>
                <a:ea typeface="Verdana" pitchFamily="34" charset="0"/>
                <a:cs typeface="Verdana" pitchFamily="34" charset="0"/>
              </a:rPr>
              <a:t>SON </a:t>
            </a:r>
            <a:r>
              <a:rPr lang="es-ES" sz="1100" b="1" dirty="0">
                <a:solidFill>
                  <a:srgbClr val="3D878F"/>
                </a:solidFill>
                <a:latin typeface="ATRESMEDIA Gotham Medium" pitchFamily="2" charset="0"/>
                <a:ea typeface="Verdana" pitchFamily="34" charset="0"/>
                <a:cs typeface="Verdana" pitchFamily="34" charset="0"/>
              </a:rPr>
              <a:t>MULTICANAL</a:t>
            </a:r>
            <a:r>
              <a:rPr lang="es-ES" sz="1100" dirty="0">
                <a:latin typeface="ATRESMEDIA Gotham Medium" pitchFamily="2" charset="0"/>
                <a:ea typeface="Verdana" pitchFamily="34" charset="0"/>
                <a:cs typeface="Verdana" pitchFamily="34" charset="0"/>
              </a:rPr>
              <a:t>.</a:t>
            </a:r>
          </a:p>
          <a:p>
            <a:pPr lvl="0"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es-ES" sz="1100" dirty="0">
                <a:latin typeface="ATRESMEDIA Gotham Medium" pitchFamily="2" charset="0"/>
                <a:ea typeface="Verdana" pitchFamily="34" charset="0"/>
                <a:cs typeface="Verdana" pitchFamily="34" charset="0"/>
              </a:rPr>
              <a:t>EL 80% DE CASOS QUE LOGRAN ALTOS EFECTOS SOBRE</a:t>
            </a:r>
          </a:p>
          <a:p>
            <a:pPr lvl="0"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es-ES" sz="1100" dirty="0">
                <a:latin typeface="ATRESMEDIA Gotham Medium" pitchFamily="2" charset="0"/>
                <a:ea typeface="Verdana" pitchFamily="34" charset="0"/>
                <a:cs typeface="Verdana" pitchFamily="34" charset="0"/>
              </a:rPr>
              <a:t>EL NEGOCIO E INTERMEDIOS UTILIZAN UNA </a:t>
            </a:r>
            <a:r>
              <a:rPr lang="es-ES" sz="1100" b="1" dirty="0">
                <a:solidFill>
                  <a:srgbClr val="3D878F"/>
                </a:solidFill>
                <a:latin typeface="ATRESMEDIA Gotham Medium" pitchFamily="2" charset="0"/>
                <a:ea typeface="Verdana" pitchFamily="34" charset="0"/>
                <a:cs typeface="Verdana" pitchFamily="34" charset="0"/>
              </a:rPr>
              <a:t>COMBINACIÓN DE CANALES PUBLICITARIOS TRADICIONALES</a:t>
            </a:r>
          </a:p>
          <a:p>
            <a:pPr lvl="0"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es-ES" sz="1100" b="1" dirty="0">
                <a:solidFill>
                  <a:srgbClr val="3D878F"/>
                </a:solidFill>
                <a:latin typeface="ATRESMEDIA Gotham Medium" pitchFamily="2" charset="0"/>
                <a:ea typeface="Verdana" pitchFamily="34" charset="0"/>
                <a:cs typeface="Verdana" pitchFamily="34" charset="0"/>
              </a:rPr>
              <a:t>Y OTROS CANALES</a:t>
            </a:r>
            <a:r>
              <a:rPr lang="es-ES" sz="1100" dirty="0">
                <a:latin typeface="ATRESMEDIA Gotham Medium" pitchFamily="2" charset="0"/>
                <a:ea typeface="Verdana" pitchFamily="34" charset="0"/>
                <a:cs typeface="Verdana" pitchFamily="34" charset="0"/>
              </a:rPr>
              <a:t>.</a:t>
            </a:r>
          </a:p>
        </p:txBody>
      </p:sp>
      <p:cxnSp>
        <p:nvCxnSpPr>
          <p:cNvPr id="26" name="23 Conector recto">
            <a:extLst>
              <a:ext uri="{FF2B5EF4-FFF2-40B4-BE49-F238E27FC236}">
                <a16:creationId xmlns:a16="http://schemas.microsoft.com/office/drawing/2014/main" id="{144ACB8F-4E5C-4F45-8B56-404444D9ABE6}"/>
              </a:ext>
            </a:extLst>
          </p:cNvPr>
          <p:cNvCxnSpPr/>
          <p:nvPr/>
        </p:nvCxnSpPr>
        <p:spPr>
          <a:xfrm>
            <a:off x="4230473" y="2472495"/>
            <a:ext cx="4778266" cy="0"/>
          </a:xfrm>
          <a:prstGeom prst="line">
            <a:avLst/>
          </a:prstGeom>
          <a:ln w="63500">
            <a:solidFill>
              <a:srgbClr val="3D878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24 Elipse">
            <a:extLst>
              <a:ext uri="{FF2B5EF4-FFF2-40B4-BE49-F238E27FC236}">
                <a16:creationId xmlns:a16="http://schemas.microsoft.com/office/drawing/2014/main" id="{3E4506FF-B7FF-4148-81ED-5B3E580A738D}"/>
              </a:ext>
            </a:extLst>
          </p:cNvPr>
          <p:cNvSpPr/>
          <p:nvPr/>
        </p:nvSpPr>
        <p:spPr>
          <a:xfrm>
            <a:off x="4139952" y="2427734"/>
            <a:ext cx="89522" cy="89522"/>
          </a:xfrm>
          <a:prstGeom prst="ellipse">
            <a:avLst/>
          </a:prstGeom>
          <a:solidFill>
            <a:srgbClr val="3D87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16 Rectángulo">
            <a:extLst>
              <a:ext uri="{FF2B5EF4-FFF2-40B4-BE49-F238E27FC236}">
                <a16:creationId xmlns:a16="http://schemas.microsoft.com/office/drawing/2014/main" id="{E192B3C2-D23B-4C0D-B3D7-7BFA452D06F3}"/>
              </a:ext>
            </a:extLst>
          </p:cNvPr>
          <p:cNvSpPr/>
          <p:nvPr/>
        </p:nvSpPr>
        <p:spPr>
          <a:xfrm>
            <a:off x="377828" y="-50238"/>
            <a:ext cx="1745899" cy="816852"/>
          </a:xfrm>
          <a:prstGeom prst="rect">
            <a:avLst/>
          </a:prstGeom>
          <a:solidFill>
            <a:schemeClr val="bg1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object 10">
            <a:extLst>
              <a:ext uri="{FF2B5EF4-FFF2-40B4-BE49-F238E27FC236}">
                <a16:creationId xmlns:a16="http://schemas.microsoft.com/office/drawing/2014/main" id="{9418F087-4A46-494C-BBA6-C5005ECC8EFD}"/>
              </a:ext>
            </a:extLst>
          </p:cNvPr>
          <p:cNvSpPr txBox="1"/>
          <p:nvPr/>
        </p:nvSpPr>
        <p:spPr>
          <a:xfrm>
            <a:off x="377828" y="20062"/>
            <a:ext cx="1745899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/>
            <a:r>
              <a:rPr lang="es-ES" sz="2400" b="1" dirty="0">
                <a:solidFill>
                  <a:srgbClr val="3D878F"/>
                </a:solidFill>
                <a:latin typeface="ATRESMEDIA Gotham Medium" pitchFamily="2" charset="0"/>
                <a:ea typeface="Verdana" pitchFamily="34" charset="0"/>
                <a:cs typeface="Verdana" pitchFamily="34" charset="0"/>
              </a:rPr>
              <a:t>TV &amp;</a:t>
            </a:r>
          </a:p>
          <a:p>
            <a:pPr algn="ctr"/>
            <a:r>
              <a:rPr lang="es-ES" sz="2400" b="1" dirty="0">
                <a:solidFill>
                  <a:srgbClr val="3D878F"/>
                </a:solidFill>
                <a:latin typeface="ATRESMEDIA Gotham Medium" pitchFamily="2" charset="0"/>
                <a:ea typeface="Verdana" pitchFamily="34" charset="0"/>
                <a:cs typeface="Verdana" pitchFamily="34" charset="0"/>
              </a:rPr>
              <a:t>ONLINE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5281F06B-18CF-4B28-A708-E4C39B49041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73184" y="2786344"/>
            <a:ext cx="4387007" cy="1879180"/>
          </a:xfrm>
          <a:prstGeom prst="rect">
            <a:avLst/>
          </a:prstGeom>
        </p:spPr>
      </p:pic>
      <p:sp>
        <p:nvSpPr>
          <p:cNvPr id="17" name="Rectángulo 16">
            <a:extLst>
              <a:ext uri="{FF2B5EF4-FFF2-40B4-BE49-F238E27FC236}">
                <a16:creationId xmlns:a16="http://schemas.microsoft.com/office/drawing/2014/main" id="{80848ABE-46DE-4F55-BB63-6410B26757D7}"/>
              </a:ext>
            </a:extLst>
          </p:cNvPr>
          <p:cNvSpPr/>
          <p:nvPr/>
        </p:nvSpPr>
        <p:spPr>
          <a:xfrm>
            <a:off x="5748892" y="570622"/>
            <a:ext cx="3071580" cy="12772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es-ES" sz="1100" dirty="0">
                <a:latin typeface="ATRESMEDIA Gotham Medium" pitchFamily="2" charset="0"/>
                <a:ea typeface="Verdana" pitchFamily="34" charset="0"/>
                <a:cs typeface="Verdana" pitchFamily="34" charset="0"/>
              </a:rPr>
              <a:t>EL USO DE </a:t>
            </a:r>
            <a:r>
              <a:rPr lang="es-ES" sz="1100" b="1" dirty="0">
                <a:solidFill>
                  <a:srgbClr val="3D878F"/>
                </a:solidFill>
                <a:latin typeface="ATRESMEDIA Gotham Medium" pitchFamily="2" charset="0"/>
                <a:ea typeface="Verdana" pitchFamily="34" charset="0"/>
                <a:cs typeface="Verdana" pitchFamily="34" charset="0"/>
              </a:rPr>
              <a:t>CANALES ONLINE </a:t>
            </a:r>
            <a:r>
              <a:rPr lang="es-ES" sz="1100" dirty="0">
                <a:latin typeface="ATRESMEDIA Gotham Medium" pitchFamily="2" charset="0"/>
                <a:ea typeface="Verdana" pitchFamily="34" charset="0"/>
                <a:cs typeface="Verdana" pitchFamily="34" charset="0"/>
              </a:rPr>
              <a:t>COMO REFUERZO DE CAMPAÑA (PRINCIPALMENTE INTERNET ‐CON VÍDEO ONLINE‐ Y REDES SOCIALES) </a:t>
            </a:r>
            <a:r>
              <a:rPr lang="es-ES" sz="1100" b="1" dirty="0">
                <a:solidFill>
                  <a:srgbClr val="3D878F"/>
                </a:solidFill>
                <a:latin typeface="ATRESMEDIA Gotham Medium" pitchFamily="2" charset="0"/>
                <a:ea typeface="Verdana" pitchFamily="34" charset="0"/>
                <a:cs typeface="Verdana" pitchFamily="34" charset="0"/>
              </a:rPr>
              <a:t>MAXIMIZA LA EFICACIA DE LOS CANALES PUBLICITARIOS TRADICIONALES</a:t>
            </a:r>
            <a:r>
              <a:rPr lang="es-ES" sz="1100" dirty="0">
                <a:latin typeface="ATRESMEDIA Gotham Medium" pitchFamily="2" charset="0"/>
                <a:ea typeface="Verdana" pitchFamily="34" charset="0"/>
                <a:cs typeface="Verdana" pitchFamily="34" charset="0"/>
              </a:rPr>
              <a:t>.</a:t>
            </a:r>
            <a:endParaRPr lang="es-ES" sz="2000" dirty="0">
              <a:solidFill>
                <a:srgbClr val="5B5B5B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09283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bject 2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914400"/>
            <a:endParaRPr>
              <a:solidFill>
                <a:prstClr val="black"/>
              </a:solidFill>
            </a:endParaRPr>
          </a:p>
        </p:txBody>
      </p:sp>
      <p:sp>
        <p:nvSpPr>
          <p:cNvPr id="12" name="11 Rectángulo"/>
          <p:cNvSpPr/>
          <p:nvPr/>
        </p:nvSpPr>
        <p:spPr>
          <a:xfrm>
            <a:off x="2555777" y="0"/>
            <a:ext cx="6588223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007BF053-43A2-4338-A92C-54749E47DF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1920" y="2526989"/>
            <a:ext cx="2597033" cy="2616511"/>
          </a:xfrm>
          <a:prstGeom prst="rect">
            <a:avLst/>
          </a:prstGeom>
        </p:spPr>
      </p:pic>
      <p:sp>
        <p:nvSpPr>
          <p:cNvPr id="13" name="object 10"/>
          <p:cNvSpPr txBox="1"/>
          <p:nvPr/>
        </p:nvSpPr>
        <p:spPr>
          <a:xfrm>
            <a:off x="179512" y="1131590"/>
            <a:ext cx="2232248" cy="195181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ATRESMEDIA Gotham Bold" pitchFamily="2" charset="0"/>
                <a:ea typeface="Verdana" pitchFamily="34" charset="0"/>
                <a:cs typeface="Verdana" pitchFamily="34" charset="0"/>
              </a:rPr>
              <a:t>LA EFICACIA DE LA TV NO SE VE AFECTADA POR EL INCREMENTO DE INTERNET.</a:t>
            </a:r>
          </a:p>
          <a:p>
            <a:endParaRPr lang="en-US" sz="1400" dirty="0">
              <a:solidFill>
                <a:schemeClr val="bg1"/>
              </a:solidFill>
              <a:latin typeface="ATRESMEDIA Gotham Bold" pitchFamily="2" charset="0"/>
              <a:ea typeface="Verdana" pitchFamily="34" charset="0"/>
              <a:cs typeface="Verdana" pitchFamily="34" charset="0"/>
            </a:endParaRPr>
          </a:p>
          <a:p>
            <a:r>
              <a:rPr lang="en-US" sz="1400" dirty="0">
                <a:solidFill>
                  <a:schemeClr val="bg1"/>
                </a:solidFill>
                <a:latin typeface="ATRESMEDIA Gotham Bold" pitchFamily="2" charset="0"/>
                <a:ea typeface="Verdana" pitchFamily="34" charset="0"/>
                <a:cs typeface="Verdana" pitchFamily="34" charset="0"/>
              </a:rPr>
              <a:t>LA EFICACIA DE LA TV SE INCREMENTA CON LA INCORPORACIÓN DE INTERNET.</a:t>
            </a:r>
          </a:p>
        </p:txBody>
      </p:sp>
      <p:sp>
        <p:nvSpPr>
          <p:cNvPr id="14" name="13 CuadroTexto"/>
          <p:cNvSpPr txBox="1"/>
          <p:nvPr/>
        </p:nvSpPr>
        <p:spPr>
          <a:xfrm>
            <a:off x="251520" y="4979373"/>
            <a:ext cx="8856984" cy="184660"/>
          </a:xfrm>
          <a:prstGeom prst="rect">
            <a:avLst/>
          </a:prstGeom>
          <a:noFill/>
        </p:spPr>
        <p:txBody>
          <a:bodyPr wrap="square" lIns="91390" tIns="45695" rIns="91390" bIns="45695" rtlCol="0">
            <a:spAutoFit/>
          </a:bodyPr>
          <a:lstStyle/>
          <a:p>
            <a:pPr algn="r"/>
            <a:r>
              <a:rPr lang="en-US" sz="600" b="1" dirty="0">
                <a:latin typeface="ATRESMEDIA Gotham Bold" pitchFamily="2" charset="0"/>
              </a:rPr>
              <a:t>Fuente: MEDIA IN FOCUS. IPA 2017</a:t>
            </a: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" y="4840002"/>
            <a:ext cx="670401" cy="3034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15 Rectángulo"/>
          <p:cNvSpPr/>
          <p:nvPr/>
        </p:nvSpPr>
        <p:spPr>
          <a:xfrm>
            <a:off x="6516216" y="197227"/>
            <a:ext cx="252027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000" dirty="0">
                <a:latin typeface="ATRESMEDIA Gotham Medium" pitchFamily="2" charset="0"/>
                <a:ea typeface="Verdana" pitchFamily="34" charset="0"/>
                <a:cs typeface="Verdana" pitchFamily="34" charset="0"/>
              </a:rPr>
              <a:t>DESDE QUE EXISTE INTERNET, </a:t>
            </a:r>
            <a:r>
              <a:rPr lang="en-US" sz="1000" b="1" dirty="0">
                <a:solidFill>
                  <a:srgbClr val="3D878F"/>
                </a:solidFill>
                <a:latin typeface="ATRESMEDIA Gotham Medium" pitchFamily="2" charset="0"/>
                <a:ea typeface="Verdana" pitchFamily="34" charset="0"/>
                <a:cs typeface="Verdana" pitchFamily="34" charset="0"/>
              </a:rPr>
              <a:t>LA TELEVISIÓN ES MÁS EFICAZ.</a:t>
            </a:r>
          </a:p>
          <a:p>
            <a:pPr algn="r"/>
            <a:endParaRPr lang="en-US" sz="1000" b="1" dirty="0">
              <a:solidFill>
                <a:srgbClr val="3D878F"/>
              </a:solidFill>
              <a:latin typeface="ATRESMEDIA Gotham Medium" pitchFamily="2" charset="0"/>
              <a:ea typeface="Verdana" pitchFamily="34" charset="0"/>
              <a:cs typeface="Verdana" pitchFamily="34" charset="0"/>
            </a:endParaRPr>
          </a:p>
          <a:p>
            <a:pPr algn="r"/>
            <a:r>
              <a:rPr lang="es-ES" sz="1000" dirty="0">
                <a:latin typeface="ATRESMEDIA Gotham Medium" pitchFamily="2" charset="0"/>
                <a:ea typeface="Verdana" pitchFamily="34" charset="0"/>
                <a:cs typeface="Verdana" pitchFamily="34" charset="0"/>
              </a:rPr>
              <a:t>LA COMBINACIÓN DE TV CON VÍDEO ONLINE FAVORECE EL CRECIMIENTO DEL </a:t>
            </a:r>
            <a:r>
              <a:rPr lang="es-ES" sz="1000" dirty="0" err="1">
                <a:latin typeface="ATRESMEDIA Gotham Medium" pitchFamily="2" charset="0"/>
                <a:ea typeface="Verdana" pitchFamily="34" charset="0"/>
                <a:cs typeface="Verdana" pitchFamily="34" charset="0"/>
              </a:rPr>
              <a:t>Nº</a:t>
            </a:r>
            <a:r>
              <a:rPr lang="es-ES" sz="1000" dirty="0">
                <a:latin typeface="ATRESMEDIA Gotham Medium" pitchFamily="2" charset="0"/>
                <a:ea typeface="Verdana" pitchFamily="34" charset="0"/>
                <a:cs typeface="Verdana" pitchFamily="34" charset="0"/>
              </a:rPr>
              <a:t> EFECTOS SOBRE NEGOCIO ALCANZADO POR LAS CAMPAÑAS</a:t>
            </a:r>
          </a:p>
        </p:txBody>
      </p:sp>
      <p:sp>
        <p:nvSpPr>
          <p:cNvPr id="17" name="16 Rectángulo"/>
          <p:cNvSpPr/>
          <p:nvPr/>
        </p:nvSpPr>
        <p:spPr>
          <a:xfrm>
            <a:off x="377828" y="-50238"/>
            <a:ext cx="1745899" cy="816852"/>
          </a:xfrm>
          <a:prstGeom prst="rect">
            <a:avLst/>
          </a:prstGeom>
          <a:solidFill>
            <a:schemeClr val="bg1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object 10"/>
          <p:cNvSpPr txBox="1"/>
          <p:nvPr/>
        </p:nvSpPr>
        <p:spPr>
          <a:xfrm>
            <a:off x="377828" y="20062"/>
            <a:ext cx="1745899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/>
            <a:r>
              <a:rPr lang="es-ES" sz="2400" b="1" dirty="0">
                <a:solidFill>
                  <a:srgbClr val="3D878F"/>
                </a:solidFill>
                <a:latin typeface="ATRESMEDIA Gotham Medium" pitchFamily="2" charset="0"/>
                <a:ea typeface="Verdana" pitchFamily="34" charset="0"/>
                <a:cs typeface="Verdana" pitchFamily="34" charset="0"/>
              </a:rPr>
              <a:t>TV &amp;</a:t>
            </a:r>
          </a:p>
          <a:p>
            <a:pPr algn="ctr"/>
            <a:r>
              <a:rPr lang="es-ES" sz="2400" b="1" dirty="0">
                <a:solidFill>
                  <a:srgbClr val="3D878F"/>
                </a:solidFill>
                <a:latin typeface="ATRESMEDIA Gotham Medium" pitchFamily="2" charset="0"/>
                <a:ea typeface="Verdana" pitchFamily="34" charset="0"/>
                <a:cs typeface="Verdana" pitchFamily="34" charset="0"/>
              </a:rPr>
              <a:t>ONLINE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94282F7E-42D6-4ADD-BDC9-FE8A2F6C661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23928" y="58659"/>
            <a:ext cx="2255580" cy="2585099"/>
          </a:xfrm>
          <a:prstGeom prst="rect">
            <a:avLst/>
          </a:prstGeom>
        </p:spPr>
      </p:pic>
      <p:cxnSp>
        <p:nvCxnSpPr>
          <p:cNvPr id="24" name="23 Conector recto"/>
          <p:cNvCxnSpPr/>
          <p:nvPr/>
        </p:nvCxnSpPr>
        <p:spPr>
          <a:xfrm>
            <a:off x="4230473" y="2616511"/>
            <a:ext cx="4778266" cy="0"/>
          </a:xfrm>
          <a:prstGeom prst="line">
            <a:avLst/>
          </a:prstGeom>
          <a:ln w="63500">
            <a:solidFill>
              <a:srgbClr val="3D878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24 Elipse"/>
          <p:cNvSpPr/>
          <p:nvPr/>
        </p:nvSpPr>
        <p:spPr>
          <a:xfrm>
            <a:off x="4139952" y="2571750"/>
            <a:ext cx="89522" cy="89522"/>
          </a:xfrm>
          <a:prstGeom prst="ellipse">
            <a:avLst/>
          </a:prstGeom>
          <a:solidFill>
            <a:srgbClr val="3D87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15 Rectángulo">
            <a:extLst>
              <a:ext uri="{FF2B5EF4-FFF2-40B4-BE49-F238E27FC236}">
                <a16:creationId xmlns:a16="http://schemas.microsoft.com/office/drawing/2014/main" id="{0FB58BA3-E722-486A-A3CB-AE46C2097306}"/>
              </a:ext>
            </a:extLst>
          </p:cNvPr>
          <p:cNvSpPr/>
          <p:nvPr/>
        </p:nvSpPr>
        <p:spPr>
          <a:xfrm>
            <a:off x="6179508" y="2755883"/>
            <a:ext cx="285698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000" b="1" dirty="0">
                <a:solidFill>
                  <a:srgbClr val="3D878F"/>
                </a:solidFill>
                <a:latin typeface="ATRESMEDIA Gotham Medium" pitchFamily="2" charset="0"/>
                <a:ea typeface="Verdana" pitchFamily="34" charset="0"/>
                <a:cs typeface="Verdana" pitchFamily="34" charset="0"/>
              </a:rPr>
              <a:t>TV&amp;ONLINE </a:t>
            </a:r>
            <a:r>
              <a:rPr lang="en-US" sz="1000" dirty="0">
                <a:latin typeface="ATRESMEDIA Gotham Medium" pitchFamily="2" charset="0"/>
                <a:ea typeface="Verdana" pitchFamily="34" charset="0"/>
                <a:cs typeface="Verdana" pitchFamily="34" charset="0"/>
              </a:rPr>
              <a:t>TRABAJAN BIEN </a:t>
            </a:r>
            <a:r>
              <a:rPr lang="en-US" sz="1000" b="1" dirty="0">
                <a:solidFill>
                  <a:srgbClr val="3D878F"/>
                </a:solidFill>
                <a:latin typeface="ATRESMEDIA Gotham Medium" pitchFamily="2" charset="0"/>
                <a:ea typeface="Verdana" pitchFamily="34" charset="0"/>
                <a:cs typeface="Verdana" pitchFamily="34" charset="0"/>
              </a:rPr>
              <a:t>JUNTOS.</a:t>
            </a:r>
          </a:p>
          <a:p>
            <a:pPr algn="r"/>
            <a:endParaRPr lang="en-US" sz="1000" b="1" dirty="0">
              <a:solidFill>
                <a:srgbClr val="3D878F"/>
              </a:solidFill>
              <a:latin typeface="ATRESMEDIA Gotham Medium" pitchFamily="2" charset="0"/>
              <a:ea typeface="Verdana" pitchFamily="34" charset="0"/>
              <a:cs typeface="Verdana" pitchFamily="34" charset="0"/>
            </a:endParaRPr>
          </a:p>
          <a:p>
            <a:pPr algn="r"/>
            <a:r>
              <a:rPr lang="es-ES" sz="1000" dirty="0">
                <a:latin typeface="ATRESMEDIA Gotham Medium" pitchFamily="2" charset="0"/>
                <a:ea typeface="Verdana" pitchFamily="34" charset="0"/>
                <a:cs typeface="Verdana" pitchFamily="34" charset="0"/>
              </a:rPr>
              <a:t>LAS CAMPAÑAS CON TV + VÍDEO ONLINE ALCANZAN</a:t>
            </a:r>
          </a:p>
          <a:p>
            <a:pPr algn="r"/>
            <a:r>
              <a:rPr lang="es-ES" sz="1000" dirty="0">
                <a:latin typeface="ATRESMEDIA Gotham Medium" pitchFamily="2" charset="0"/>
                <a:ea typeface="Verdana" pitchFamily="34" charset="0"/>
                <a:cs typeface="Verdana" pitchFamily="34" charset="0"/>
              </a:rPr>
              <a:t>MAYOR CRECIMIENTO SOBRE VARIABLES DE NEGOCIO QUE EL LOGRADO POR CADA</a:t>
            </a:r>
          </a:p>
          <a:p>
            <a:pPr algn="r"/>
            <a:r>
              <a:rPr lang="es-ES" sz="1000" dirty="0">
                <a:latin typeface="ATRESMEDIA Gotham Medium" pitchFamily="2" charset="0"/>
                <a:ea typeface="Verdana" pitchFamily="34" charset="0"/>
                <a:cs typeface="Verdana" pitchFamily="34" charset="0"/>
              </a:rPr>
              <a:t>UNO DE LOS CANALES SEPARADAMENTE (VS. RESTO</a:t>
            </a:r>
          </a:p>
          <a:p>
            <a:pPr algn="r"/>
            <a:r>
              <a:rPr lang="es-ES" sz="1000" dirty="0">
                <a:latin typeface="ATRESMEDIA Gotham Medium" pitchFamily="2" charset="0"/>
                <a:ea typeface="Verdana" pitchFamily="34" charset="0"/>
                <a:cs typeface="Verdana" pitchFamily="34" charset="0"/>
              </a:rPr>
              <a:t>DE CAMPAÑAS).</a:t>
            </a:r>
          </a:p>
        </p:txBody>
      </p:sp>
    </p:spTree>
    <p:extLst>
      <p:ext uri="{BB962C8B-B14F-4D97-AF65-F5344CB8AC3E}">
        <p14:creationId xmlns:p14="http://schemas.microsoft.com/office/powerpoint/2010/main" val="17696226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11 Rectángulo">
            <a:extLst>
              <a:ext uri="{FF2B5EF4-FFF2-40B4-BE49-F238E27FC236}">
                <a16:creationId xmlns:a16="http://schemas.microsoft.com/office/drawing/2014/main" id="{C5132D44-E496-419E-9D9B-797139F94C30}"/>
              </a:ext>
            </a:extLst>
          </p:cNvPr>
          <p:cNvSpPr/>
          <p:nvPr/>
        </p:nvSpPr>
        <p:spPr>
          <a:xfrm>
            <a:off x="2555777" y="0"/>
            <a:ext cx="6588223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7 CuadroTexto"/>
          <p:cNvSpPr txBox="1"/>
          <p:nvPr/>
        </p:nvSpPr>
        <p:spPr>
          <a:xfrm>
            <a:off x="251520" y="4979373"/>
            <a:ext cx="8856984" cy="184660"/>
          </a:xfrm>
          <a:prstGeom prst="rect">
            <a:avLst/>
          </a:prstGeom>
          <a:noFill/>
        </p:spPr>
        <p:txBody>
          <a:bodyPr wrap="square" lIns="91390" tIns="45695" rIns="91390" bIns="45695" rtlCol="0">
            <a:spAutoFit/>
          </a:bodyPr>
          <a:lstStyle/>
          <a:p>
            <a:pPr algn="r"/>
            <a:r>
              <a:rPr lang="en-US" sz="600" b="1" dirty="0">
                <a:latin typeface="Century Gothic" panose="020B0502020202020204" pitchFamily="34" charset="0"/>
              </a:rPr>
              <a:t>Fuente: RTL </a:t>
            </a:r>
            <a:r>
              <a:rPr lang="en-US" sz="600" b="1" dirty="0" err="1">
                <a:latin typeface="Century Gothic" panose="020B0502020202020204" pitchFamily="34" charset="0"/>
              </a:rPr>
              <a:t>Alemania</a:t>
            </a:r>
            <a:r>
              <a:rPr lang="en-US" sz="600" b="1" dirty="0">
                <a:latin typeface="Century Gothic" panose="020B0502020202020204" pitchFamily="34" charset="0"/>
              </a:rPr>
              <a:t>: TV –UNMATCHED AND IRREPLACEABLE</a:t>
            </a:r>
          </a:p>
        </p:txBody>
      </p:sp>
      <p:pic>
        <p:nvPicPr>
          <p:cNvPr id="9" name="8 Imagen"/>
          <p:cNvPicPr/>
          <p:nvPr/>
        </p:nvPicPr>
        <p:blipFill rotWithShape="1">
          <a:blip r:embed="rId3"/>
          <a:srcRect b="3920"/>
          <a:stretch/>
        </p:blipFill>
        <p:spPr>
          <a:xfrm>
            <a:off x="3492441" y="1306723"/>
            <a:ext cx="5400040" cy="2929142"/>
          </a:xfrm>
          <a:prstGeom prst="rect">
            <a:avLst/>
          </a:prstGeom>
        </p:spPr>
      </p:pic>
      <p:sp>
        <p:nvSpPr>
          <p:cNvPr id="10" name="9 CuadroTexto"/>
          <p:cNvSpPr txBox="1"/>
          <p:nvPr/>
        </p:nvSpPr>
        <p:spPr>
          <a:xfrm>
            <a:off x="3299548" y="413251"/>
            <a:ext cx="5844452" cy="600114"/>
          </a:xfrm>
          <a:prstGeom prst="rect">
            <a:avLst/>
          </a:prstGeom>
          <a:noFill/>
          <a:ln>
            <a:noFill/>
          </a:ln>
        </p:spPr>
        <p:txBody>
          <a:bodyPr wrap="square" lIns="91390" tIns="45695" rIns="91390" bIns="45695" rtlCol="0">
            <a:spAutoFit/>
          </a:bodyPr>
          <a:lstStyle/>
          <a:p>
            <a:pPr algn="ctr">
              <a:buSzPts val="1000"/>
              <a:tabLst>
                <a:tab pos="457200" algn="l"/>
              </a:tabLst>
            </a:pPr>
            <a:r>
              <a:rPr lang="es-ES" sz="1100" dirty="0">
                <a:latin typeface="ATRESMEDIA Gotham Medium" pitchFamily="2" charset="0"/>
                <a:ea typeface="Verdana" pitchFamily="34" charset="0"/>
                <a:cs typeface="Verdana" pitchFamily="34" charset="0"/>
              </a:rPr>
              <a:t>LAS CAMPAÑAS EN TELEVISION INCREMENTAN EN 2,6 PTOS LA CUOTA DE MERCADO DE LAS MARCAS, MÁS DEL DOBLE DE APORTE QUE ONLINE, PERO LA MEJOR COMBINACIÓN SE DA CUANDO TV Y ONLINE TRABAJAN JUNTOS</a:t>
            </a:r>
          </a:p>
        </p:txBody>
      </p:sp>
      <p:sp>
        <p:nvSpPr>
          <p:cNvPr id="11" name="object 10">
            <a:extLst>
              <a:ext uri="{FF2B5EF4-FFF2-40B4-BE49-F238E27FC236}">
                <a16:creationId xmlns:a16="http://schemas.microsoft.com/office/drawing/2014/main" id="{A0E19D76-103D-41B8-8723-9C07C3B3D802}"/>
              </a:ext>
            </a:extLst>
          </p:cNvPr>
          <p:cNvSpPr txBox="1"/>
          <p:nvPr/>
        </p:nvSpPr>
        <p:spPr>
          <a:xfrm>
            <a:off x="179512" y="1131590"/>
            <a:ext cx="2232248" cy="109004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r>
              <a:rPr lang="es-ES" sz="1400" dirty="0">
                <a:solidFill>
                  <a:schemeClr val="bg1"/>
                </a:solidFill>
                <a:latin typeface="ATRESMEDIA Gotham Bold" pitchFamily="2" charset="0"/>
                <a:ea typeface="Verdana" pitchFamily="34" charset="0"/>
                <a:cs typeface="Verdana" pitchFamily="34" charset="0"/>
              </a:rPr>
              <a:t>LA TV, DUPLICA EL DATO DE VIDEO ONLINE EN APORTE A LAS MARCAS EN CUOTA DE MERCADO </a:t>
            </a:r>
          </a:p>
        </p:txBody>
      </p:sp>
    </p:spTree>
    <p:extLst>
      <p:ext uri="{BB962C8B-B14F-4D97-AF65-F5344CB8AC3E}">
        <p14:creationId xmlns:p14="http://schemas.microsoft.com/office/powerpoint/2010/main" val="353590668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9777</TotalTime>
  <Words>311</Words>
  <Application>Microsoft Office PowerPoint</Application>
  <PresentationFormat>Presentación en pantalla (16:9)</PresentationFormat>
  <Paragraphs>35</Paragraphs>
  <Slides>4</Slides>
  <Notes>3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11" baseType="lpstr">
      <vt:lpstr>Arial</vt:lpstr>
      <vt:lpstr>ATRESMEDIA Gotham Bold</vt:lpstr>
      <vt:lpstr>ATRESMEDIA Gotham Medium</vt:lpstr>
      <vt:lpstr>Calibri</vt:lpstr>
      <vt:lpstr>Century Gothic</vt:lpstr>
      <vt:lpstr>Verdana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Carlos Rodriguez Fernandez</dc:creator>
  <cp:lastModifiedBy>Javier Andres Ortega</cp:lastModifiedBy>
  <cp:revision>886</cp:revision>
  <dcterms:created xsi:type="dcterms:W3CDTF">2016-06-27T14:14:57Z</dcterms:created>
  <dcterms:modified xsi:type="dcterms:W3CDTF">2019-05-09T08:15:08Z</dcterms:modified>
</cp:coreProperties>
</file>